
<file path=[Content_Types].xml><?xml version="1.0" encoding="utf-8"?>
<Types xmlns="http://schemas.openxmlformats.org/package/2006/content-types">
  <Default Extension="jpeg" ContentType="image/jpeg"/>
  <Default Extension="jp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media1.mk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tr-TR"/>
              <a:t>Asıl başlık stilini düzenlemek için tıklayın</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12/20/2020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8A87A34-81AB-432B-8DAE-1953F412C126}" type="datetimeFigureOut">
              <a:rPr lang="en-US" dirty="0"/>
              <a:t>12/20/2020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447191" y="2824269"/>
            <a:ext cx="4645152" cy="2644457"/>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412362" y="2821491"/>
            <a:ext cx="4645152" cy="263737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tr-TR"/>
              <a:t>Asıl başlık stilini düzenlemek için tıklayın</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dirty="0"/>
              <a:t>12/20/2020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12/20/2020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12/20/2020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2B3F1BC-77E5-4617-ACA8-E7CDAFFC7BE5}"/>
              </a:ext>
            </a:extLst>
          </p:cNvPr>
          <p:cNvSpPr>
            <a:spLocks noGrp="1"/>
          </p:cNvSpPr>
          <p:nvPr>
            <p:ph type="ctrTitle"/>
          </p:nvPr>
        </p:nvSpPr>
        <p:spPr/>
        <p:txBody>
          <a:bodyPr/>
          <a:lstStyle/>
          <a:p>
            <a:pPr algn="ctr"/>
            <a:r>
              <a:rPr lang="tr-TR" dirty="0"/>
              <a:t>Sınıf içi maske kontrolü</a:t>
            </a:r>
          </a:p>
        </p:txBody>
      </p:sp>
      <p:sp>
        <p:nvSpPr>
          <p:cNvPr id="3" name="Alt Başlık 2">
            <a:extLst>
              <a:ext uri="{FF2B5EF4-FFF2-40B4-BE49-F238E27FC236}">
                <a16:creationId xmlns:a16="http://schemas.microsoft.com/office/drawing/2014/main" id="{89B6A25D-D7C8-45A9-A8FE-95FA4B133DC0}"/>
              </a:ext>
            </a:extLst>
          </p:cNvPr>
          <p:cNvSpPr>
            <a:spLocks noGrp="1"/>
          </p:cNvSpPr>
          <p:nvPr>
            <p:ph type="subTitle" idx="1"/>
          </p:nvPr>
        </p:nvSpPr>
        <p:spPr/>
        <p:txBody>
          <a:bodyPr/>
          <a:lstStyle/>
          <a:p>
            <a:endParaRPr lang="tr-TR" dirty="0"/>
          </a:p>
        </p:txBody>
      </p:sp>
    </p:spTree>
    <p:extLst>
      <p:ext uri="{BB962C8B-B14F-4D97-AF65-F5344CB8AC3E}">
        <p14:creationId xmlns:p14="http://schemas.microsoft.com/office/powerpoint/2010/main" val="3998924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8609A2F-F193-4BB9-8F71-D86F333A8434}"/>
              </a:ext>
            </a:extLst>
          </p:cNvPr>
          <p:cNvSpPr>
            <a:spLocks noGrp="1"/>
          </p:cNvSpPr>
          <p:nvPr>
            <p:ph type="title"/>
          </p:nvPr>
        </p:nvSpPr>
        <p:spPr/>
        <p:txBody>
          <a:bodyPr/>
          <a:lstStyle/>
          <a:p>
            <a:pPr algn="ctr"/>
            <a:r>
              <a:rPr lang="tr-TR" dirty="0"/>
              <a:t>VERİ TOPLAMA</a:t>
            </a:r>
          </a:p>
        </p:txBody>
      </p:sp>
      <p:pic>
        <p:nvPicPr>
          <p:cNvPr id="8" name="İçerik Yer Tutucusu 7">
            <a:extLst>
              <a:ext uri="{FF2B5EF4-FFF2-40B4-BE49-F238E27FC236}">
                <a16:creationId xmlns:a16="http://schemas.microsoft.com/office/drawing/2014/main" id="{498B1A53-84F8-4C22-B3D7-5B49881E407B}"/>
              </a:ext>
            </a:extLst>
          </p:cNvPr>
          <p:cNvPicPr>
            <a:picLocks noGrp="1" noChangeAspect="1"/>
          </p:cNvPicPr>
          <p:nvPr>
            <p:ph idx="1"/>
          </p:nvPr>
        </p:nvPicPr>
        <p:blipFill>
          <a:blip r:embed="rId2"/>
          <a:stretch>
            <a:fillRect/>
          </a:stretch>
        </p:blipFill>
        <p:spPr>
          <a:xfrm>
            <a:off x="6427433" y="2104009"/>
            <a:ext cx="4627918" cy="3140472"/>
          </a:xfrm>
        </p:spPr>
      </p:pic>
      <p:sp>
        <p:nvSpPr>
          <p:cNvPr id="9" name="Metin kutusu 8">
            <a:extLst>
              <a:ext uri="{FF2B5EF4-FFF2-40B4-BE49-F238E27FC236}">
                <a16:creationId xmlns:a16="http://schemas.microsoft.com/office/drawing/2014/main" id="{1B518C78-DAEF-4BA2-9817-1599D4440496}"/>
              </a:ext>
            </a:extLst>
          </p:cNvPr>
          <p:cNvSpPr txBox="1"/>
          <p:nvPr/>
        </p:nvSpPr>
        <p:spPr>
          <a:xfrm>
            <a:off x="1526959" y="2104009"/>
            <a:ext cx="4438835" cy="3139321"/>
          </a:xfrm>
          <a:prstGeom prst="rect">
            <a:avLst/>
          </a:prstGeom>
          <a:noFill/>
        </p:spPr>
        <p:txBody>
          <a:bodyPr wrap="square" rtlCol="0">
            <a:spAutoFit/>
          </a:bodyPr>
          <a:lstStyle/>
          <a:p>
            <a:pPr marL="285750" indent="-285750">
              <a:buFont typeface="Arial" panose="020B0604020202020204" pitchFamily="34" charset="0"/>
              <a:buChar char="•"/>
            </a:pPr>
            <a:r>
              <a:rPr lang="tr-TR" sz="1800" dirty="0">
                <a:effectLst/>
                <a:latin typeface="Calibri" panose="020F0502020204030204" pitchFamily="34" charset="0"/>
                <a:ea typeface="Calibri" panose="020F0502020204030204" pitchFamily="34" charset="0"/>
                <a:cs typeface="Times New Roman" panose="02020603050405020304" pitchFamily="18" charset="0"/>
              </a:rPr>
              <a:t>İlk önce videodan yüz algılayan bir model elde edilmesi gerekmektedir. Bunun için </a:t>
            </a:r>
            <a:r>
              <a:rPr lang="tr-TR" sz="1800" dirty="0" err="1">
                <a:effectLst/>
                <a:latin typeface="Calibri" panose="020F0502020204030204" pitchFamily="34" charset="0"/>
                <a:ea typeface="Calibri" panose="020F0502020204030204" pitchFamily="34" charset="0"/>
                <a:cs typeface="Times New Roman" panose="02020603050405020304" pitchFamily="18" charset="0"/>
              </a:rPr>
              <a:t>opencv</a:t>
            </a:r>
            <a:r>
              <a:rPr lang="tr-TR" sz="1800" dirty="0">
                <a:effectLst/>
                <a:latin typeface="Calibri" panose="020F0502020204030204" pitchFamily="34" charset="0"/>
                <a:ea typeface="Calibri" panose="020F0502020204030204" pitchFamily="34" charset="0"/>
                <a:cs typeface="Times New Roman" panose="02020603050405020304" pitchFamily="18" charset="0"/>
              </a:rPr>
              <a:t> kütüphanesinin </a:t>
            </a:r>
            <a:r>
              <a:rPr lang="tr-TR" sz="1800" dirty="0" err="1">
                <a:effectLst/>
                <a:latin typeface="Calibri" panose="020F0502020204030204" pitchFamily="34" charset="0"/>
                <a:ea typeface="Calibri" panose="020F0502020204030204" pitchFamily="34" charset="0"/>
                <a:cs typeface="Times New Roman" panose="02020603050405020304" pitchFamily="18" charset="0"/>
              </a:rPr>
              <a:t>harcascade</a:t>
            </a:r>
            <a:r>
              <a:rPr lang="tr-TR" sz="1800" dirty="0">
                <a:effectLst/>
                <a:latin typeface="Calibri" panose="020F0502020204030204" pitchFamily="34" charset="0"/>
                <a:ea typeface="Calibri" panose="020F0502020204030204" pitchFamily="34" charset="0"/>
                <a:cs typeface="Times New Roman" panose="02020603050405020304" pitchFamily="18" charset="0"/>
              </a:rPr>
              <a:t> yöntemini kullanmaya karar verdik. Buna göre yüzün maskeli ya da maskesiz olduğunu bildirecek bir modele ihtiyaç vardır. Bu modeli eğitmek için internetten maskeli ve maskesiz yüz resimleri toplandı. </a:t>
            </a:r>
            <a:r>
              <a:rPr lang="tr-TR" dirty="0">
                <a:latin typeface="Calibri" panose="020F0502020204030204" pitchFamily="34" charset="0"/>
                <a:ea typeface="Calibri" panose="020F0502020204030204" pitchFamily="34" charset="0"/>
                <a:cs typeface="Times New Roman" panose="02020603050405020304" pitchFamily="18" charset="0"/>
              </a:rPr>
              <a:t>Bu resimler </a:t>
            </a:r>
            <a:r>
              <a:rPr lang="tr-TR" dirty="0" err="1">
                <a:latin typeface="Calibri" panose="020F0502020204030204" pitchFamily="34" charset="0"/>
                <a:ea typeface="Calibri" panose="020F0502020204030204" pitchFamily="34" charset="0"/>
                <a:cs typeface="Times New Roman" panose="02020603050405020304" pitchFamily="18" charset="0"/>
              </a:rPr>
              <a:t>train</a:t>
            </a:r>
            <a:r>
              <a:rPr lang="tr-TR" dirty="0">
                <a:latin typeface="Calibri" panose="020F0502020204030204" pitchFamily="34" charset="0"/>
                <a:ea typeface="Calibri" panose="020F0502020204030204" pitchFamily="34" charset="0"/>
                <a:cs typeface="Times New Roman" panose="02020603050405020304" pitchFamily="18" charset="0"/>
              </a:rPr>
              <a:t>, </a:t>
            </a:r>
            <a:r>
              <a:rPr lang="tr-TR" dirty="0" err="1">
                <a:latin typeface="Calibri" panose="020F0502020204030204" pitchFamily="34" charset="0"/>
                <a:ea typeface="Calibri" panose="020F0502020204030204" pitchFamily="34" charset="0"/>
                <a:cs typeface="Times New Roman" panose="02020603050405020304" pitchFamily="18" charset="0"/>
              </a:rPr>
              <a:t>val</a:t>
            </a:r>
            <a:r>
              <a:rPr lang="tr-TR" dirty="0">
                <a:latin typeface="Calibri" panose="020F0502020204030204" pitchFamily="34" charset="0"/>
                <a:ea typeface="Calibri" panose="020F0502020204030204" pitchFamily="34" charset="0"/>
                <a:cs typeface="Times New Roman" panose="02020603050405020304" pitchFamily="18" charset="0"/>
              </a:rPr>
              <a:t>, test klasörleri içerisinde maskeli ve maskesiz klasörlerine atıldı. </a:t>
            </a:r>
            <a:endParaRPr lang="tr-TR" dirty="0"/>
          </a:p>
        </p:txBody>
      </p:sp>
    </p:spTree>
    <p:extLst>
      <p:ext uri="{BB962C8B-B14F-4D97-AF65-F5344CB8AC3E}">
        <p14:creationId xmlns:p14="http://schemas.microsoft.com/office/powerpoint/2010/main" val="3429997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B27E361-89C8-4435-BB24-B2B2C893F6C7}"/>
              </a:ext>
            </a:extLst>
          </p:cNvPr>
          <p:cNvSpPr>
            <a:spLocks noGrp="1"/>
          </p:cNvSpPr>
          <p:nvPr>
            <p:ph type="title"/>
          </p:nvPr>
        </p:nvSpPr>
        <p:spPr/>
        <p:txBody>
          <a:bodyPr/>
          <a:lstStyle/>
          <a:p>
            <a:pPr algn="ctr"/>
            <a:r>
              <a:rPr lang="tr-TR" dirty="0"/>
              <a:t>VERİ EĞİTİMİ</a:t>
            </a:r>
          </a:p>
        </p:txBody>
      </p:sp>
      <p:pic>
        <p:nvPicPr>
          <p:cNvPr id="5" name="İçerik Yer Tutucusu 4">
            <a:extLst>
              <a:ext uri="{FF2B5EF4-FFF2-40B4-BE49-F238E27FC236}">
                <a16:creationId xmlns:a16="http://schemas.microsoft.com/office/drawing/2014/main" id="{1EEEAF0B-E7E1-4FC8-B593-133E1E18B083}"/>
              </a:ext>
            </a:extLst>
          </p:cNvPr>
          <p:cNvPicPr>
            <a:picLocks noGrp="1" noChangeAspect="1"/>
          </p:cNvPicPr>
          <p:nvPr>
            <p:ph idx="1"/>
          </p:nvPr>
        </p:nvPicPr>
        <p:blipFill>
          <a:blip r:embed="rId2"/>
          <a:stretch>
            <a:fillRect/>
          </a:stretch>
        </p:blipFill>
        <p:spPr>
          <a:xfrm>
            <a:off x="6347535" y="2456088"/>
            <a:ext cx="4707816" cy="2569712"/>
          </a:xfrm>
        </p:spPr>
      </p:pic>
      <p:sp>
        <p:nvSpPr>
          <p:cNvPr id="6" name="Metin kutusu 5">
            <a:extLst>
              <a:ext uri="{FF2B5EF4-FFF2-40B4-BE49-F238E27FC236}">
                <a16:creationId xmlns:a16="http://schemas.microsoft.com/office/drawing/2014/main" id="{F0C1B669-68AC-434D-BC55-F74936AE5E96}"/>
              </a:ext>
            </a:extLst>
          </p:cNvPr>
          <p:cNvSpPr txBox="1"/>
          <p:nvPr/>
        </p:nvSpPr>
        <p:spPr>
          <a:xfrm>
            <a:off x="1562470" y="2441359"/>
            <a:ext cx="4429957" cy="2585323"/>
          </a:xfrm>
          <a:prstGeom prst="rect">
            <a:avLst/>
          </a:prstGeom>
          <a:noFill/>
        </p:spPr>
        <p:txBody>
          <a:bodyPr wrap="square" rtlCol="0">
            <a:spAutoFit/>
          </a:bodyPr>
          <a:lstStyle/>
          <a:p>
            <a:r>
              <a:rPr lang="tr-TR" dirty="0"/>
              <a:t>Veri eğitimi için Google </a:t>
            </a:r>
            <a:r>
              <a:rPr lang="tr-TR" dirty="0" err="1"/>
              <a:t>colab</a:t>
            </a:r>
            <a:r>
              <a:rPr lang="tr-TR" dirty="0"/>
              <a:t> kullanılmıştır.  Çoğu eğitimlerde </a:t>
            </a:r>
            <a:r>
              <a:rPr lang="tr-TR" dirty="0" err="1"/>
              <a:t>train</a:t>
            </a:r>
            <a:r>
              <a:rPr lang="tr-TR" dirty="0"/>
              <a:t> ve test yapısı kullanılırken bu eğitimde modelin resimleri ezberlemesini (</a:t>
            </a:r>
            <a:r>
              <a:rPr lang="tr-TR" dirty="0" err="1"/>
              <a:t>over</a:t>
            </a:r>
            <a:r>
              <a:rPr lang="tr-TR" dirty="0"/>
              <a:t> </a:t>
            </a:r>
            <a:r>
              <a:rPr lang="tr-TR" dirty="0" err="1"/>
              <a:t>fitting</a:t>
            </a:r>
            <a:r>
              <a:rPr lang="tr-TR" dirty="0"/>
              <a:t>) en aza indirgemek için bir de </a:t>
            </a:r>
            <a:r>
              <a:rPr lang="tr-TR" dirty="0" err="1"/>
              <a:t>validation</a:t>
            </a:r>
            <a:r>
              <a:rPr lang="tr-TR" dirty="0"/>
              <a:t> yapısı eklenmiştir. Bizim verilerimizde her resimde mutlaka bir yüz vardır bu yüz ya maskelidir ya maskesiz bu yüzden veri eğitiminde sınıflandırma (</a:t>
            </a:r>
            <a:r>
              <a:rPr lang="tr-TR" dirty="0" err="1"/>
              <a:t>classification</a:t>
            </a:r>
            <a:r>
              <a:rPr lang="tr-TR" dirty="0"/>
              <a:t>) modeli kullanmayı tercih ettik.</a:t>
            </a:r>
          </a:p>
        </p:txBody>
      </p:sp>
    </p:spTree>
    <p:extLst>
      <p:ext uri="{BB962C8B-B14F-4D97-AF65-F5344CB8AC3E}">
        <p14:creationId xmlns:p14="http://schemas.microsoft.com/office/powerpoint/2010/main" val="3846500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79536A8-C463-4D32-9E2A-E3003F164C0B}"/>
              </a:ext>
            </a:extLst>
          </p:cNvPr>
          <p:cNvSpPr>
            <a:spLocks noGrp="1"/>
          </p:cNvSpPr>
          <p:nvPr>
            <p:ph type="title"/>
          </p:nvPr>
        </p:nvSpPr>
        <p:spPr/>
        <p:txBody>
          <a:bodyPr/>
          <a:lstStyle/>
          <a:p>
            <a:pPr algn="ctr"/>
            <a:r>
              <a:rPr lang="tr-TR" dirty="0"/>
              <a:t>VERİ EĞİTİMİ</a:t>
            </a:r>
          </a:p>
        </p:txBody>
      </p:sp>
      <p:pic>
        <p:nvPicPr>
          <p:cNvPr id="5" name="İçerik Yer Tutucusu 4">
            <a:extLst>
              <a:ext uri="{FF2B5EF4-FFF2-40B4-BE49-F238E27FC236}">
                <a16:creationId xmlns:a16="http://schemas.microsoft.com/office/drawing/2014/main" id="{9592FA86-B082-484F-8E79-D312DCE2004A}"/>
              </a:ext>
            </a:extLst>
          </p:cNvPr>
          <p:cNvPicPr>
            <a:picLocks noGrp="1" noChangeAspect="1"/>
          </p:cNvPicPr>
          <p:nvPr>
            <p:ph idx="1"/>
          </p:nvPr>
        </p:nvPicPr>
        <p:blipFill>
          <a:blip r:embed="rId2"/>
          <a:stretch>
            <a:fillRect/>
          </a:stretch>
        </p:blipFill>
        <p:spPr>
          <a:xfrm>
            <a:off x="6175588" y="2016125"/>
            <a:ext cx="4652537" cy="3449638"/>
          </a:xfrm>
        </p:spPr>
      </p:pic>
      <p:sp>
        <p:nvSpPr>
          <p:cNvPr id="6" name="Metin kutusu 5">
            <a:extLst>
              <a:ext uri="{FF2B5EF4-FFF2-40B4-BE49-F238E27FC236}">
                <a16:creationId xmlns:a16="http://schemas.microsoft.com/office/drawing/2014/main" id="{1E619996-E5BF-46B9-A8E0-B5D1ECDAEBF3}"/>
              </a:ext>
            </a:extLst>
          </p:cNvPr>
          <p:cNvSpPr txBox="1"/>
          <p:nvPr/>
        </p:nvSpPr>
        <p:spPr>
          <a:xfrm>
            <a:off x="1544715" y="2281561"/>
            <a:ext cx="4403324" cy="1200329"/>
          </a:xfrm>
          <a:prstGeom prst="rect">
            <a:avLst/>
          </a:prstGeom>
          <a:noFill/>
        </p:spPr>
        <p:txBody>
          <a:bodyPr wrap="square" rtlCol="0">
            <a:spAutoFit/>
          </a:bodyPr>
          <a:lstStyle/>
          <a:p>
            <a:r>
              <a:rPr lang="tr-TR" dirty="0"/>
              <a:t>Eğitim sonunda modelimiz 30 tur sonunda % 98 </a:t>
            </a:r>
            <a:r>
              <a:rPr lang="tr-TR" dirty="0" err="1"/>
              <a:t>lik</a:t>
            </a:r>
            <a:r>
              <a:rPr lang="tr-TR" dirty="0"/>
              <a:t> bir doğruluğa ulaşmıştır.</a:t>
            </a:r>
          </a:p>
          <a:p>
            <a:r>
              <a:rPr lang="tr-TR" dirty="0"/>
              <a:t>Veri eğitimi ile ilgili açıklamalar </a:t>
            </a:r>
            <a:r>
              <a:rPr lang="tr-TR" dirty="0" err="1"/>
              <a:t>githubdaki</a:t>
            </a:r>
            <a:r>
              <a:rPr lang="tr-TR" dirty="0"/>
              <a:t> </a:t>
            </a:r>
            <a:r>
              <a:rPr lang="tr-TR" dirty="0" err="1"/>
              <a:t>maskeEgitim.ipynb</a:t>
            </a:r>
            <a:r>
              <a:rPr lang="tr-TR" dirty="0"/>
              <a:t> dosyasında mevcuttur.</a:t>
            </a:r>
          </a:p>
        </p:txBody>
      </p:sp>
    </p:spTree>
    <p:extLst>
      <p:ext uri="{BB962C8B-B14F-4D97-AF65-F5344CB8AC3E}">
        <p14:creationId xmlns:p14="http://schemas.microsoft.com/office/powerpoint/2010/main" val="42072078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525CE87-8642-4BC9-93DF-5C04387E2CAF}"/>
              </a:ext>
            </a:extLst>
          </p:cNvPr>
          <p:cNvSpPr>
            <a:spLocks noGrp="1"/>
          </p:cNvSpPr>
          <p:nvPr>
            <p:ph type="title"/>
          </p:nvPr>
        </p:nvSpPr>
        <p:spPr/>
        <p:txBody>
          <a:bodyPr/>
          <a:lstStyle/>
          <a:p>
            <a:pPr algn="ctr"/>
            <a:r>
              <a:rPr lang="tr-TR" dirty="0"/>
              <a:t>EĞİTİLEN MODELİN TESTİ</a:t>
            </a:r>
          </a:p>
        </p:txBody>
      </p:sp>
      <p:pic>
        <p:nvPicPr>
          <p:cNvPr id="5" name="İçerik Yer Tutucusu 4">
            <a:extLst>
              <a:ext uri="{FF2B5EF4-FFF2-40B4-BE49-F238E27FC236}">
                <a16:creationId xmlns:a16="http://schemas.microsoft.com/office/drawing/2014/main" id="{DB2FDC87-7E8F-44AC-B4C1-A7B231A0FBBB}"/>
              </a:ext>
            </a:extLst>
          </p:cNvPr>
          <p:cNvPicPr>
            <a:picLocks noGrp="1" noChangeAspect="1"/>
          </p:cNvPicPr>
          <p:nvPr>
            <p:ph idx="1"/>
          </p:nvPr>
        </p:nvPicPr>
        <p:blipFill>
          <a:blip r:embed="rId2"/>
          <a:stretch>
            <a:fillRect/>
          </a:stretch>
        </p:blipFill>
        <p:spPr>
          <a:xfrm>
            <a:off x="6845115" y="2359188"/>
            <a:ext cx="4343400" cy="1325327"/>
          </a:xfrm>
        </p:spPr>
      </p:pic>
      <p:sp>
        <p:nvSpPr>
          <p:cNvPr id="6" name="Metin kutusu 5">
            <a:extLst>
              <a:ext uri="{FF2B5EF4-FFF2-40B4-BE49-F238E27FC236}">
                <a16:creationId xmlns:a16="http://schemas.microsoft.com/office/drawing/2014/main" id="{1616B4AA-2248-43A5-B5E3-EA79FB97A51B}"/>
              </a:ext>
            </a:extLst>
          </p:cNvPr>
          <p:cNvSpPr txBox="1"/>
          <p:nvPr/>
        </p:nvSpPr>
        <p:spPr>
          <a:xfrm>
            <a:off x="1535837" y="1970843"/>
            <a:ext cx="5149048" cy="4524315"/>
          </a:xfrm>
          <a:prstGeom prst="rect">
            <a:avLst/>
          </a:prstGeom>
          <a:noFill/>
        </p:spPr>
        <p:txBody>
          <a:bodyPr wrap="square" rtlCol="0">
            <a:spAutoFit/>
          </a:bodyPr>
          <a:lstStyle/>
          <a:p>
            <a:pPr marL="285750" indent="-285750">
              <a:buFont typeface="Arial" panose="020B0604020202020204" pitchFamily="34" charset="0"/>
              <a:buChar char="•"/>
            </a:pPr>
            <a:r>
              <a:rPr lang="tr-TR" dirty="0"/>
              <a:t>Eğitilen modeli test edilecek bilgisayarda </a:t>
            </a:r>
            <a:r>
              <a:rPr lang="tr-TR" dirty="0" err="1"/>
              <a:t>opencv,numpy</a:t>
            </a:r>
            <a:r>
              <a:rPr lang="tr-TR" dirty="0"/>
              <a:t>, time, </a:t>
            </a:r>
            <a:r>
              <a:rPr lang="tr-TR" dirty="0" err="1"/>
              <a:t>playsound</a:t>
            </a:r>
            <a:r>
              <a:rPr lang="tr-TR" dirty="0"/>
              <a:t> ve </a:t>
            </a:r>
            <a:r>
              <a:rPr lang="tr-TR" dirty="0" err="1"/>
              <a:t>tensorflow</a:t>
            </a:r>
            <a:r>
              <a:rPr lang="tr-TR" dirty="0"/>
              <a:t> 2 veya üzeri bir sürüm kurulu olması gerekmektedir.     Ayrıca haarcascade_frontalface_default.xml ve ses.wav dosyalarının maske.py dosyasıyla aynı dizinde olması gerekmektedir. Ya da farklı bir dizindeyse dizinin yolu belirtilmelidir.</a:t>
            </a:r>
          </a:p>
          <a:p>
            <a:endParaRPr lang="tr-TR" dirty="0"/>
          </a:p>
          <a:p>
            <a:pPr marL="285750" indent="-285750">
              <a:buFont typeface="Arial" panose="020B0604020202020204" pitchFamily="34" charset="0"/>
              <a:buChar char="•"/>
            </a:pPr>
            <a:r>
              <a:rPr lang="tr-TR" dirty="0"/>
              <a:t>Model test edilirken öncelikle </a:t>
            </a:r>
            <a:r>
              <a:rPr lang="tr-TR" dirty="0" err="1"/>
              <a:t>haarcascade</a:t>
            </a:r>
            <a:r>
              <a:rPr lang="tr-TR" dirty="0"/>
              <a:t> ile yüz bölgesi tespit edilmektedir. Daha sonrada tespit edilen bölge içerisinde maske olup olmadığı test edilmektedir. Eğer tespit edilen yüz maskesiz bir yüz ise sistem bir uyarı sesi vererek, maskenin takılması sağlanmaya çalışılmaktadır.</a:t>
            </a:r>
          </a:p>
          <a:p>
            <a:endParaRPr lang="tr-TR" dirty="0"/>
          </a:p>
          <a:p>
            <a:pPr marL="285750" indent="-285750">
              <a:buFont typeface="Arial" panose="020B0604020202020204" pitchFamily="34" charset="0"/>
              <a:buChar char="•"/>
            </a:pPr>
            <a:endParaRPr lang="tr-TR" dirty="0"/>
          </a:p>
        </p:txBody>
      </p:sp>
    </p:spTree>
    <p:extLst>
      <p:ext uri="{BB962C8B-B14F-4D97-AF65-F5344CB8AC3E}">
        <p14:creationId xmlns:p14="http://schemas.microsoft.com/office/powerpoint/2010/main" val="1966911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9009E91-ADB6-4EA9-92AB-2819940DDA45}"/>
              </a:ext>
            </a:extLst>
          </p:cNvPr>
          <p:cNvSpPr>
            <a:spLocks noGrp="1"/>
          </p:cNvSpPr>
          <p:nvPr>
            <p:ph type="title"/>
          </p:nvPr>
        </p:nvSpPr>
        <p:spPr/>
        <p:txBody>
          <a:bodyPr/>
          <a:lstStyle/>
          <a:p>
            <a:pPr algn="ctr"/>
            <a:r>
              <a:rPr lang="tr-TR" dirty="0"/>
              <a:t>VERİLERİN TESTİ</a:t>
            </a:r>
          </a:p>
        </p:txBody>
      </p:sp>
      <p:pic>
        <p:nvPicPr>
          <p:cNvPr id="18" name="masketest">
            <a:hlinkClick r:id="" action="ppaction://media"/>
            <a:extLst>
              <a:ext uri="{FF2B5EF4-FFF2-40B4-BE49-F238E27FC236}">
                <a16:creationId xmlns:a16="http://schemas.microsoft.com/office/drawing/2014/main" id="{59BAB880-F1A6-4BC9-BA8C-2DD579A42DC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523464" y="2113779"/>
            <a:ext cx="6132512" cy="3449638"/>
          </a:xfrm>
        </p:spPr>
      </p:pic>
      <p:sp>
        <p:nvSpPr>
          <p:cNvPr id="20" name="Metin kutusu 19">
            <a:extLst>
              <a:ext uri="{FF2B5EF4-FFF2-40B4-BE49-F238E27FC236}">
                <a16:creationId xmlns:a16="http://schemas.microsoft.com/office/drawing/2014/main" id="{2DEF481F-A765-4279-AC79-A9B7F3C7EB3A}"/>
              </a:ext>
            </a:extLst>
          </p:cNvPr>
          <p:cNvSpPr txBox="1"/>
          <p:nvPr/>
        </p:nvSpPr>
        <p:spPr>
          <a:xfrm>
            <a:off x="1553592" y="2370338"/>
            <a:ext cx="1722268" cy="958788"/>
          </a:xfrm>
          <a:prstGeom prst="rect">
            <a:avLst/>
          </a:prstGeom>
          <a:noFill/>
        </p:spPr>
        <p:txBody>
          <a:bodyPr wrap="square" rtlCol="0">
            <a:spAutoFit/>
          </a:bodyPr>
          <a:lstStyle/>
          <a:p>
            <a:r>
              <a:rPr lang="tr-TR" dirty="0"/>
              <a:t>Web kamera üzerinde model testi.</a:t>
            </a:r>
          </a:p>
        </p:txBody>
      </p:sp>
    </p:spTree>
    <p:extLst>
      <p:ext uri="{BB962C8B-B14F-4D97-AF65-F5344CB8AC3E}">
        <p14:creationId xmlns:p14="http://schemas.microsoft.com/office/powerpoint/2010/main" val="1107478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800"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theme/theme1.xml><?xml version="1.0" encoding="utf-8"?>
<a:theme xmlns:a="http://schemas.openxmlformats.org/drawingml/2006/main" name="Galeri">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TM10001114[[fn=Galeri]]</Template>
  <TotalTime>53</TotalTime>
  <Words>264</Words>
  <Application>Microsoft Office PowerPoint</Application>
  <PresentationFormat>Geniş ekran</PresentationFormat>
  <Paragraphs>14</Paragraphs>
  <Slides>6</Slides>
  <Notes>0</Notes>
  <HiddenSlides>0</HiddenSlides>
  <MMClips>1</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6</vt:i4>
      </vt:variant>
    </vt:vector>
  </HeadingPairs>
  <TitlesOfParts>
    <vt:vector size="10" baseType="lpstr">
      <vt:lpstr>Arial</vt:lpstr>
      <vt:lpstr>Calibri</vt:lpstr>
      <vt:lpstr>Gill Sans MT</vt:lpstr>
      <vt:lpstr>Galeri</vt:lpstr>
      <vt:lpstr>Sınıf içi maske kontrolü</vt:lpstr>
      <vt:lpstr>VERİ TOPLAMA</vt:lpstr>
      <vt:lpstr>VERİ EĞİTİMİ</vt:lpstr>
      <vt:lpstr>VERİ EĞİTİMİ</vt:lpstr>
      <vt:lpstr>EĞİTİLEN MODELİN TESTİ</vt:lpstr>
      <vt:lpstr>VERİLERİN TESTİ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Sınıf içi maske kontrolü</dc:title>
  <dc:creator>Turan Türkmen</dc:creator>
  <cp:lastModifiedBy>Turan Türkmen</cp:lastModifiedBy>
  <cp:revision>7</cp:revision>
  <dcterms:created xsi:type="dcterms:W3CDTF">2020-12-20T17:10:15Z</dcterms:created>
  <dcterms:modified xsi:type="dcterms:W3CDTF">2020-12-20T18:06:33Z</dcterms:modified>
</cp:coreProperties>
</file>

<file path=docProps/thumbnail.jpeg>
</file>